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4" r:id="rId6"/>
    <p:sldId id="267" r:id="rId7"/>
    <p:sldId id="259" r:id="rId8"/>
    <p:sldId id="261" r:id="rId9"/>
    <p:sldId id="278" r:id="rId10"/>
    <p:sldId id="282" r:id="rId11"/>
    <p:sldId id="288" r:id="rId12"/>
    <p:sldId id="289" r:id="rId13"/>
    <p:sldId id="304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E%D0%B2%D1%8C" TargetMode="External"/><Relationship Id="rId3" Type="http://schemas.microsoft.com/office/2007/relationships/hdphoto" Target="../media/hdphoto3.wdp"/><Relationship Id="rId7" Type="http://schemas.openxmlformats.org/officeDocument/2006/relationships/hyperlink" Target="https://ru.wikipedia.org/wiki/%D0%93%D0%BB%D0%B8%D0%BA%D0%BE%D0%B3%D0%B5%D0%BD%D0%BE%D0%BB%D0%B8%D0%B7" TargetMode="External"/><Relationship Id="rId12" Type="http://schemas.openxmlformats.org/officeDocument/2006/relationships/hyperlink" Target="https://ru.wikipedia.org/wiki/%D0%93%D0%BB%D0%B8%D0%BA%D0%BE%D0%B3%D0%B5%D0%B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8%D1%80%D1%83%D0%B2%D0%B0%D1%82" TargetMode="External"/><Relationship Id="rId11" Type="http://schemas.openxmlformats.org/officeDocument/2006/relationships/hyperlink" Target="https://ru.wikipedia.org/wiki/%D0%AD%D1%80%D0%B8%D1%82%D1%80%D0%BE%D1%86%D0%B8%D1%82" TargetMode="External"/><Relationship Id="rId5" Type="http://schemas.openxmlformats.org/officeDocument/2006/relationships/hyperlink" Target="https://ru.wikipedia.org/wiki/%D0%93%D0%BB%D1%8E%D0%BA%D0%BE%D0%B7%D0%B0" TargetMode="External"/><Relationship Id="rId10" Type="http://schemas.openxmlformats.org/officeDocument/2006/relationships/hyperlink" Target="https://ru.wikipedia.org/wiki/%D0%9D%D0%B5%D1%80%D0%B2%D0%BD%D0%B0%D1%8F_%D1%82%D0%BA%D0%B0%D0%BD%D1%8C" TargetMode="External"/><Relationship Id="rId4" Type="http://schemas.openxmlformats.org/officeDocument/2006/relationships/hyperlink" Target="https://ru.wikipedia.org/wiki/%D0%9C%D0%B5%D1%82%D0%B0%D0%B1%D0%BE%D0%BB%D0%B8%D1%87%D0%B5%D1%81%D0%BA%D0%B8%D0%B9_%D0%BF%D1%83%D1%82%D1%8C" TargetMode="External"/><Relationship Id="rId9" Type="http://schemas.openxmlformats.org/officeDocument/2006/relationships/hyperlink" Target="https://ru.wikipedia.org/wiki/%D0%A2%D0%BA%D0%B0%D0%BD%D1%8C_(%D0%B1%D0%B8%D0%BE%D0%BB%D0%BE%D0%B3%D0%B8%D1%8F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iclinica.ru/analiz3_22.html" TargetMode="External"/><Relationship Id="rId13" Type="http://schemas.openxmlformats.org/officeDocument/2006/relationships/hyperlink" Target="http://www.policlinica.ru/analiz3_12.html" TargetMode="External"/><Relationship Id="rId18" Type="http://schemas.openxmlformats.org/officeDocument/2006/relationships/hyperlink" Target="http://www.policlinica.ru/analiz3_31.html" TargetMode="External"/><Relationship Id="rId3" Type="http://schemas.openxmlformats.org/officeDocument/2006/relationships/hyperlink" Target="http://www.policlinica.ru/analiz3_2.html" TargetMode="External"/><Relationship Id="rId7" Type="http://schemas.openxmlformats.org/officeDocument/2006/relationships/hyperlink" Target="http://www.policlinica.ru/analiz3_10.html" TargetMode="External"/><Relationship Id="rId12" Type="http://schemas.openxmlformats.org/officeDocument/2006/relationships/hyperlink" Target="http://www.policlinica.ru/analiz3_25.html" TargetMode="External"/><Relationship Id="rId17" Type="http://schemas.openxmlformats.org/officeDocument/2006/relationships/hyperlink" Target="http://www.policlinica.ru/analiz3_30.html" TargetMode="External"/><Relationship Id="rId2" Type="http://schemas.openxmlformats.org/officeDocument/2006/relationships/hyperlink" Target="http://www.policlinica.ru/analiz3_3.html" TargetMode="External"/><Relationship Id="rId16" Type="http://schemas.openxmlformats.org/officeDocument/2006/relationships/hyperlink" Target="http://www.policlinica.ru/analiz3_27.html" TargetMode="External"/><Relationship Id="rId20" Type="http://schemas.openxmlformats.org/officeDocument/2006/relationships/hyperlink" Target="http://www.policlinica.ru/analiz3_3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liclinica.ru/analiz3_15.html" TargetMode="External"/><Relationship Id="rId11" Type="http://schemas.openxmlformats.org/officeDocument/2006/relationships/hyperlink" Target="http://www.policlinica.ru/analiz3_20.html" TargetMode="External"/><Relationship Id="rId5" Type="http://schemas.openxmlformats.org/officeDocument/2006/relationships/hyperlink" Target="http://www.policlinica.ru/analiz3_9.html" TargetMode="External"/><Relationship Id="rId15" Type="http://schemas.openxmlformats.org/officeDocument/2006/relationships/hyperlink" Target="http://www.policlinica.ru/analiz3_26.html" TargetMode="External"/><Relationship Id="rId10" Type="http://schemas.openxmlformats.org/officeDocument/2006/relationships/hyperlink" Target="http://www.policlinica.ru/analiz3_18.html" TargetMode="External"/><Relationship Id="rId19" Type="http://schemas.openxmlformats.org/officeDocument/2006/relationships/hyperlink" Target="http://www.policlinica.ru/analiz3_33.html" TargetMode="External"/><Relationship Id="rId4" Type="http://schemas.openxmlformats.org/officeDocument/2006/relationships/hyperlink" Target="http://www.policlinica.ru/analiz3_14.html" TargetMode="External"/><Relationship Id="rId9" Type="http://schemas.openxmlformats.org/officeDocument/2006/relationships/hyperlink" Target="http://www.policlinica.ru/analiz3_11.html" TargetMode="External"/><Relationship Id="rId14" Type="http://schemas.openxmlformats.org/officeDocument/2006/relationships/hyperlink" Target="http://www.policlinica.ru/analiz3_8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3622"/>
            <a:ext cx="8298002" cy="46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710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0775"/>
            <a:ext cx="8219320" cy="22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Глюконеогене́з</a:t>
            </a:r>
            <a:r>
              <a:rPr lang="ru-RU" sz="2400" dirty="0"/>
              <a:t> — </a:t>
            </a:r>
            <a:r>
              <a:rPr lang="ru-RU" sz="2400" dirty="0">
                <a:hlinkClick r:id="rId4" tooltip="Метаболический путь"/>
              </a:rPr>
              <a:t>метаболический путь</a:t>
            </a:r>
            <a:r>
              <a:rPr lang="ru-RU" sz="2400" dirty="0"/>
              <a:t>, приводящий к образованию </a:t>
            </a:r>
            <a:r>
              <a:rPr lang="ru-RU" sz="2400" dirty="0">
                <a:hlinkClick r:id="rId5" tooltip="Глюкоза"/>
              </a:rPr>
              <a:t>глюкозы</a:t>
            </a:r>
            <a:r>
              <a:rPr lang="ru-RU" sz="2400" dirty="0"/>
              <a:t> из </a:t>
            </a:r>
            <a:r>
              <a:rPr lang="ru-RU" sz="2400" dirty="0" err="1"/>
              <a:t>неуглеводных</a:t>
            </a:r>
            <a:r>
              <a:rPr lang="ru-RU" sz="2400" dirty="0"/>
              <a:t> соединений (в частности, </a:t>
            </a:r>
            <a:r>
              <a:rPr lang="ru-RU" sz="2400" dirty="0" err="1">
                <a:hlinkClick r:id="rId6" tooltip="Пируват"/>
              </a:rPr>
              <a:t>пирувата</a:t>
            </a:r>
            <a:r>
              <a:rPr lang="ru-RU" sz="2400" dirty="0"/>
              <a:t>). Наряду с </a:t>
            </a:r>
            <a:r>
              <a:rPr lang="ru-RU" sz="2400" dirty="0" err="1">
                <a:hlinkClick r:id="rId7" tooltip="Гликогенолиз"/>
              </a:rPr>
              <a:t>гликогенолизом</a:t>
            </a:r>
            <a:r>
              <a:rPr lang="ru-RU" sz="2400" dirty="0"/>
              <a:t>, этот путь поддерживает в </a:t>
            </a:r>
            <a:r>
              <a:rPr lang="ru-RU" sz="2400" dirty="0">
                <a:hlinkClick r:id="rId8" tooltip="Кровь"/>
              </a:rPr>
              <a:t>крови</a:t>
            </a:r>
            <a:r>
              <a:rPr lang="ru-RU" sz="2400" dirty="0"/>
              <a:t> уровень глюкозы, необходимый для работы многих </a:t>
            </a:r>
            <a:r>
              <a:rPr lang="ru-RU" sz="2400" dirty="0">
                <a:hlinkClick r:id="rId9" tooltip="Ткань (биология)"/>
              </a:rPr>
              <a:t>тканей</a:t>
            </a:r>
            <a:r>
              <a:rPr lang="ru-RU" sz="2400" dirty="0"/>
              <a:t> и органов, в первую очередь, </a:t>
            </a:r>
            <a:r>
              <a:rPr lang="ru-RU" sz="2400" dirty="0">
                <a:hlinkClick r:id="rId10" tooltip="Нервная ткань"/>
              </a:rPr>
              <a:t>нервной ткани</a:t>
            </a:r>
            <a:r>
              <a:rPr lang="ru-RU" sz="2400" dirty="0"/>
              <a:t> и </a:t>
            </a:r>
            <a:r>
              <a:rPr lang="ru-RU" sz="2400" dirty="0">
                <a:hlinkClick r:id="rId11" tooltip="Эритроцит"/>
              </a:rPr>
              <a:t>эритроцитов</a:t>
            </a:r>
            <a:r>
              <a:rPr lang="ru-RU" sz="2400" dirty="0"/>
              <a:t>. Он служит важным источником глюкозы в условиях недостаточного количества </a:t>
            </a:r>
            <a:r>
              <a:rPr lang="ru-RU" sz="2400" dirty="0" smtClean="0">
                <a:hlinkClick r:id="rId12" tooltip="Гликоген"/>
              </a:rPr>
              <a:t>гликогена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7605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78" y="404664"/>
            <a:ext cx="8582322" cy="29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501008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Повышение активности обоих ферментов бывает при повреждении клеток печени, сердца, почек, скелетной мускулатуры, при остром инфаркте миокарда или остром миокардите, а также из-за гемолиза эритроцитов.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/>
              <a:t>соотношению </a:t>
            </a:r>
            <a:r>
              <a:rPr lang="ru-RU" sz="2400" b="1" dirty="0" err="1"/>
              <a:t>АсАт</a:t>
            </a:r>
            <a:r>
              <a:rPr lang="ru-RU" sz="2400" b="1" dirty="0"/>
              <a:t> к </a:t>
            </a:r>
            <a:r>
              <a:rPr lang="ru-RU" sz="2400" b="1" dirty="0" err="1"/>
              <a:t>АлАт</a:t>
            </a:r>
            <a:r>
              <a:rPr lang="ru-RU" sz="2400" b="1" dirty="0"/>
              <a:t> можно вывести </a:t>
            </a:r>
            <a:r>
              <a:rPr lang="ru-RU" sz="2400" b="1" dirty="0">
                <a:solidFill>
                  <a:srgbClr val="C00000"/>
                </a:solidFill>
              </a:rPr>
              <a:t>коэффициент де </a:t>
            </a:r>
            <a:r>
              <a:rPr lang="ru-RU" sz="2400" b="1" dirty="0" err="1">
                <a:solidFill>
                  <a:srgbClr val="C00000"/>
                </a:solidFill>
              </a:rPr>
              <a:t>Ритиса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505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Коэффициент де </a:t>
            </a:r>
            <a:r>
              <a:rPr lang="ru-RU" sz="2400" b="1" dirty="0" err="1">
                <a:solidFill>
                  <a:srgbClr val="C00000"/>
                </a:solidFill>
              </a:rPr>
              <a:t>Ритиса</a:t>
            </a:r>
            <a:r>
              <a:rPr lang="ru-RU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>
                <a:solidFill>
                  <a:srgbClr val="C00000"/>
                </a:solidFill>
              </a:rPr>
              <a:t>KDR</a:t>
            </a:r>
            <a:r>
              <a:rPr lang="ru-RU" sz="2400" b="1" dirty="0">
                <a:solidFill>
                  <a:srgbClr val="C00000"/>
                </a:solidFill>
              </a:rPr>
              <a:t>) – это соотношение повышенных уровней АСТ и АЛТ в крови.           </a:t>
            </a:r>
            <a:r>
              <a:rPr lang="ru-RU" sz="2400" b="1" dirty="0" smtClean="0">
                <a:solidFill>
                  <a:srgbClr val="C00000"/>
                </a:solidFill>
              </a:rPr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KDR</a:t>
            </a:r>
            <a:r>
              <a:rPr lang="ru-RU" sz="2400" b="1" dirty="0">
                <a:solidFill>
                  <a:srgbClr val="C00000"/>
                </a:solidFill>
              </a:rPr>
              <a:t>= АСТ/АЛТ</a:t>
            </a:r>
          </a:p>
          <a:p>
            <a:r>
              <a:rPr lang="ru-RU" sz="2400" b="1" u="sng" dirty="0"/>
              <a:t>В случае нормальных значений АСТ и АЛТ информативность </a:t>
            </a:r>
            <a:r>
              <a:rPr lang="en-US" sz="2400" b="1" u="sng" dirty="0"/>
              <a:t>KDR</a:t>
            </a:r>
            <a:r>
              <a:rPr lang="ru-RU" sz="2400" b="1" u="sng" dirty="0"/>
              <a:t> ничтожна.</a:t>
            </a:r>
            <a:endParaRPr lang="ru-RU" sz="2400" b="1" dirty="0"/>
          </a:p>
          <a:p>
            <a:endParaRPr lang="ru-RU" sz="2400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78" y="1844824"/>
            <a:ext cx="8917561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89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6. Клиническое значение липидов крови (холестерин)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39" y="927304"/>
            <a:ext cx="7752085" cy="581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052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27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36510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Роль холестерина в организме:</a:t>
            </a:r>
          </a:p>
          <a:p>
            <a:pPr lvl="0"/>
            <a:r>
              <a:rPr lang="ru-RU" b="1" dirty="0" smtClean="0"/>
              <a:t>- холестерин </a:t>
            </a:r>
            <a:r>
              <a:rPr lang="ru-RU" b="1" dirty="0"/>
              <a:t>используется для построения мембран клеток;</a:t>
            </a:r>
          </a:p>
          <a:p>
            <a:pPr lvl="0"/>
            <a:r>
              <a:rPr lang="ru-RU" b="1" dirty="0" smtClean="0"/>
              <a:t>- в </a:t>
            </a:r>
            <a:r>
              <a:rPr lang="ru-RU" b="1" dirty="0"/>
              <a:t>печени холестерин — предшественник желчных кислот;</a:t>
            </a:r>
          </a:p>
          <a:p>
            <a:pPr lvl="0"/>
            <a:r>
              <a:rPr lang="ru-RU" b="1" dirty="0" smtClean="0"/>
              <a:t>- </a:t>
            </a:r>
            <a:r>
              <a:rPr lang="ru-RU" b="1" dirty="0" err="1" smtClean="0"/>
              <a:t>холестерол</a:t>
            </a:r>
            <a:r>
              <a:rPr lang="ru-RU" b="1" dirty="0" smtClean="0"/>
              <a:t> </a:t>
            </a:r>
            <a:r>
              <a:rPr lang="ru-RU" b="1" dirty="0"/>
              <a:t>участвует в синтезе половых гормонов, в синтезе витамина D.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4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План лекции:</a:t>
            </a:r>
            <a:endParaRPr lang="ru-RU" sz="2400" dirty="0"/>
          </a:p>
          <a:p>
            <a:r>
              <a:rPr lang="ru-RU" sz="2400" dirty="0"/>
              <a:t>1. Биохимические анализаторы. Классификация анализаторов, принцип действия.</a:t>
            </a:r>
          </a:p>
          <a:p>
            <a:r>
              <a:rPr lang="ru-RU" sz="2400" dirty="0"/>
              <a:t>2. Клиническая оценка содержания белков в крови.</a:t>
            </a:r>
          </a:p>
          <a:p>
            <a:r>
              <a:rPr lang="ru-RU" sz="2400" dirty="0"/>
              <a:t>3. Клиническая оценка содержания углеводов в крови.</a:t>
            </a:r>
          </a:p>
          <a:p>
            <a:r>
              <a:rPr lang="ru-RU" sz="2400" dirty="0"/>
              <a:t>4. Клиническая оценка содержания ферментов в крови.</a:t>
            </a:r>
          </a:p>
          <a:p>
            <a:r>
              <a:rPr lang="ru-RU" sz="2400" dirty="0"/>
              <a:t>  4.1. Клиническое значение </a:t>
            </a:r>
            <a:r>
              <a:rPr lang="ru-RU" sz="2400" dirty="0" err="1"/>
              <a:t>трансаминаз</a:t>
            </a:r>
            <a:r>
              <a:rPr lang="ru-RU" sz="2400" dirty="0"/>
              <a:t>.</a:t>
            </a:r>
            <a:endParaRPr lang="ru-RU" sz="2400" b="1" dirty="0"/>
          </a:p>
          <a:p>
            <a:r>
              <a:rPr lang="ru-RU" sz="2400" dirty="0"/>
              <a:t>  4.2. Клиническое значение ферментов щелочная фосфатаза, амилаза, липаза.</a:t>
            </a:r>
            <a:endParaRPr lang="ru-RU" sz="2400" b="1" dirty="0"/>
          </a:p>
          <a:p>
            <a:r>
              <a:rPr lang="ru-RU" sz="2400" dirty="0"/>
              <a:t>5. Клиническая оценка низкомолекулярных азотистых веществ крови.</a:t>
            </a:r>
          </a:p>
          <a:p>
            <a:r>
              <a:rPr lang="ru-RU" sz="2400" dirty="0"/>
              <a:t>6. Клиническая оценка липидов крови (холестерин).</a:t>
            </a:r>
            <a:endParaRPr lang="ru-RU" sz="2400" b="1" dirty="0"/>
          </a:p>
          <a:p>
            <a:r>
              <a:rPr lang="ru-RU" sz="2400" dirty="0"/>
              <a:t>7. Клиническая оценка неорганических веществ крови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Учебная литература: «Курс лекций и лабораторно-практических занятий по гематологии», стр. 117-127. 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Биохимический анализ крови животных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58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328592" cy="3647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72200" y="404664"/>
            <a:ext cx="25922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Принцип работы лабораторного биохимического анализатора крови основан на </a:t>
            </a:r>
            <a:r>
              <a:rPr lang="ru-RU" dirty="0">
                <a:solidFill>
                  <a:srgbClr val="FF0000"/>
                </a:solidFill>
              </a:rPr>
              <a:t>воздействии химических, физических факторов, способных специфически реагировать с исходным веществом в образце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Реакция </a:t>
            </a:r>
            <a:r>
              <a:rPr lang="ru-RU" dirty="0"/>
              <a:t>вызывает определенный сигнал, который записывается прибором.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512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Биохимический анализатор крови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92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Классификация фотометрических методов лабораторных исследований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3" y="1340768"/>
            <a:ext cx="84378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4" r="3112" b="4179"/>
          <a:stretch/>
        </p:blipFill>
        <p:spPr bwMode="auto">
          <a:xfrm>
            <a:off x="395537" y="1311602"/>
            <a:ext cx="8395371" cy="52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60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452" y="1124744"/>
            <a:ext cx="679941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00" y="5085184"/>
            <a:ext cx="82423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00" y="188640"/>
            <a:ext cx="85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Принципиальная схема фотометрического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xmlns="" val="386365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88640"/>
            <a:ext cx="34563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</a:rPr>
              <a:t>Преимущества биохимических анализаторов:</a:t>
            </a:r>
          </a:p>
          <a:p>
            <a:r>
              <a:rPr lang="ru-RU" sz="2000" dirty="0"/>
              <a:t>1. Высокая точность и </a:t>
            </a:r>
            <a:r>
              <a:rPr lang="ru-RU" sz="2000" dirty="0" err="1"/>
              <a:t>воспроизводимость</a:t>
            </a:r>
            <a:r>
              <a:rPr lang="ru-RU" sz="2000" dirty="0"/>
              <a:t> результатов исследований.</a:t>
            </a:r>
          </a:p>
          <a:p>
            <a:r>
              <a:rPr lang="ru-RU" sz="2000" dirty="0"/>
              <a:t>2. Исключение вероятности человеческой ошибки.</a:t>
            </a:r>
          </a:p>
          <a:p>
            <a:r>
              <a:rPr lang="ru-RU" sz="2000" dirty="0"/>
              <a:t>3. Высокая скорость работы.</a:t>
            </a:r>
          </a:p>
          <a:p>
            <a:r>
              <a:rPr lang="ru-RU" sz="2000" dirty="0"/>
              <a:t>4. Минимальные трудозатраты специалиста.</a:t>
            </a:r>
          </a:p>
          <a:p>
            <a:r>
              <a:rPr lang="ru-RU" sz="2000" dirty="0"/>
              <a:t>5. Экономическая выгодность и быстрая окупаемость за счет минимального потребления реагентов, исследуемых материалов, электроэнергии.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63" y="726658"/>
            <a:ext cx="5215033" cy="34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162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Ðº ÑÐ°Ð±Ð¾ÑÐ°ÐµÑ Ð±Ð¸Ð¾ÑÐ¸Ð¼Ð¸ÑÐµÑÐºÐ¸Ð¹ Ð°Ð½Ð°Ð»Ð¸Ð·Ð°ÑÐ¾Ñ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42"/>
          <a:stretch/>
        </p:blipFill>
        <p:spPr bwMode="auto">
          <a:xfrm>
            <a:off x="899592" y="1124744"/>
            <a:ext cx="7272808" cy="4536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Принцип выбора анализатора в соответствии с задачами лаборатории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07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Биохимический анализ </a:t>
            </a:r>
            <a:r>
              <a:rPr lang="ru-RU" sz="2000" b="1" dirty="0" smtClean="0">
                <a:solidFill>
                  <a:srgbClr val="FF0000"/>
                </a:solidFill>
              </a:rPr>
              <a:t>включает </a:t>
            </a:r>
            <a:r>
              <a:rPr lang="ru-RU" sz="2000" b="1" dirty="0">
                <a:solidFill>
                  <a:srgbClr val="FF0000"/>
                </a:solidFill>
              </a:rPr>
              <a:t>лабораторное исследование следующих показателей анализа крови:</a:t>
            </a:r>
          </a:p>
          <a:p>
            <a:pPr lvl="0"/>
            <a:r>
              <a:rPr lang="ru-RU" b="1" dirty="0"/>
              <a:t>Белки</a:t>
            </a:r>
            <a:endParaRPr lang="ru-RU" sz="1400" b="1" dirty="0"/>
          </a:p>
          <a:p>
            <a:pPr lvl="1"/>
            <a:r>
              <a:rPr lang="ru-RU" b="1" dirty="0">
                <a:hlinkClick r:id="rId2"/>
              </a:rPr>
              <a:t>Альбумин</a:t>
            </a:r>
            <a:endParaRPr lang="ru-RU" sz="1400" dirty="0"/>
          </a:p>
          <a:p>
            <a:pPr lvl="1"/>
            <a:r>
              <a:rPr lang="ru-RU" b="1" dirty="0">
                <a:hlinkClick r:id="rId3"/>
              </a:rPr>
              <a:t>Общий белок</a:t>
            </a:r>
            <a:endParaRPr lang="ru-RU" sz="1400" dirty="0"/>
          </a:p>
          <a:p>
            <a:r>
              <a:rPr lang="ru-RU" b="1" dirty="0" smtClean="0"/>
              <a:t>Ферменты                                                                Низкомолекулярные </a:t>
            </a:r>
            <a:r>
              <a:rPr lang="ru-RU" b="1" dirty="0"/>
              <a:t>азотистые вещества</a:t>
            </a:r>
            <a:endParaRPr lang="ru-RU" dirty="0"/>
          </a:p>
          <a:p>
            <a:pPr lvl="1"/>
            <a:r>
              <a:rPr lang="ru-RU" b="1" dirty="0" err="1" smtClean="0">
                <a:hlinkClick r:id="rId4"/>
              </a:rPr>
              <a:t>Аланинаминотрансфераза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>
                <a:hlinkClick r:id="rId4"/>
              </a:rPr>
              <a:t>(</a:t>
            </a:r>
            <a:r>
              <a:rPr lang="ru-RU" b="1" dirty="0" err="1">
                <a:hlinkClick r:id="rId4"/>
              </a:rPr>
              <a:t>АлАТ</a:t>
            </a:r>
            <a:r>
              <a:rPr lang="ru-RU" b="1" dirty="0" smtClean="0">
                <a:hlinkClick r:id="rId4"/>
              </a:rPr>
              <a:t>)</a:t>
            </a:r>
            <a:r>
              <a:rPr lang="ru-RU" b="1" dirty="0" smtClean="0"/>
              <a:t>                                   </a:t>
            </a:r>
            <a:r>
              <a:rPr lang="ru-RU" b="1" dirty="0" smtClean="0">
                <a:hlinkClick r:id="rId5"/>
              </a:rPr>
              <a:t>Креатинин</a:t>
            </a:r>
            <a:endParaRPr lang="ru-RU" dirty="0"/>
          </a:p>
          <a:p>
            <a:pPr lvl="1"/>
            <a:r>
              <a:rPr lang="ru-RU" b="1" dirty="0" err="1" smtClean="0">
                <a:hlinkClick r:id="rId6"/>
              </a:rPr>
              <a:t>Аспартатаминотрансфераза</a:t>
            </a:r>
            <a:r>
              <a:rPr lang="ru-RU" b="1" dirty="0" smtClean="0">
                <a:hlinkClick r:id="rId6"/>
              </a:rPr>
              <a:t> </a:t>
            </a:r>
            <a:r>
              <a:rPr lang="ru-RU" b="1" dirty="0">
                <a:hlinkClick r:id="rId6"/>
              </a:rPr>
              <a:t>(</a:t>
            </a:r>
            <a:r>
              <a:rPr lang="ru-RU" b="1" dirty="0" err="1">
                <a:hlinkClick r:id="rId6"/>
              </a:rPr>
              <a:t>АсАТ</a:t>
            </a:r>
            <a:r>
              <a:rPr lang="ru-RU" b="1" dirty="0" smtClean="0">
                <a:hlinkClick r:id="rId6"/>
              </a:rPr>
              <a:t>)</a:t>
            </a:r>
            <a:r>
              <a:rPr lang="ru-RU" b="1" dirty="0" smtClean="0"/>
              <a:t>                                 </a:t>
            </a:r>
            <a:r>
              <a:rPr lang="ru-RU" b="1" dirty="0" smtClean="0">
                <a:hlinkClick r:id="rId7"/>
              </a:rPr>
              <a:t>Мочевая </a:t>
            </a:r>
            <a:r>
              <a:rPr lang="ru-RU" b="1" dirty="0">
                <a:hlinkClick r:id="rId7"/>
              </a:rPr>
              <a:t>кислота</a:t>
            </a:r>
            <a:endParaRPr lang="ru-RU" dirty="0"/>
          </a:p>
          <a:p>
            <a:pPr lvl="1"/>
            <a:r>
              <a:rPr lang="ru-RU" b="1" dirty="0" smtClean="0">
                <a:hlinkClick r:id="rId8"/>
              </a:rPr>
              <a:t>Амилаза</a:t>
            </a:r>
            <a:r>
              <a:rPr lang="ru-RU" b="1" dirty="0" smtClean="0"/>
              <a:t>                                                                                  </a:t>
            </a:r>
            <a:r>
              <a:rPr lang="ru-RU" b="1" dirty="0" smtClean="0">
                <a:hlinkClick r:id="rId9"/>
              </a:rPr>
              <a:t>Мочевина</a:t>
            </a:r>
            <a:endParaRPr lang="ru-RU" dirty="0"/>
          </a:p>
          <a:p>
            <a:pPr lvl="1"/>
            <a:r>
              <a:rPr lang="ru-RU" b="1" dirty="0" smtClean="0">
                <a:hlinkClick r:id="rId10"/>
              </a:rPr>
              <a:t>Фосфатаза </a:t>
            </a:r>
            <a:r>
              <a:rPr lang="ru-RU" b="1" dirty="0">
                <a:hlinkClick r:id="rId10"/>
              </a:rPr>
              <a:t>щелочная</a:t>
            </a:r>
            <a:endParaRPr lang="ru-RU" sz="1400" dirty="0"/>
          </a:p>
          <a:p>
            <a:pPr lvl="1"/>
            <a:r>
              <a:rPr lang="ru-RU" b="1" dirty="0">
                <a:hlinkClick r:id="rId11"/>
              </a:rPr>
              <a:t>Липаза</a:t>
            </a:r>
            <a:endParaRPr lang="ru-RU" sz="1400" dirty="0"/>
          </a:p>
          <a:p>
            <a:pPr lvl="0"/>
            <a:r>
              <a:rPr lang="ru-RU" b="1" dirty="0" smtClean="0"/>
              <a:t>Липиды</a:t>
            </a:r>
            <a:endParaRPr lang="ru-RU" sz="1400" dirty="0"/>
          </a:p>
          <a:p>
            <a:pPr lvl="1"/>
            <a:r>
              <a:rPr lang="ru-RU" b="1" dirty="0">
                <a:hlinkClick r:id="rId12"/>
              </a:rPr>
              <a:t>Общий холестерин</a:t>
            </a:r>
            <a:endParaRPr lang="ru-RU" sz="1400" dirty="0"/>
          </a:p>
          <a:p>
            <a:pPr lvl="1"/>
            <a:r>
              <a:rPr lang="ru-RU" b="1" dirty="0">
                <a:hlinkClick r:id="rId12"/>
              </a:rPr>
              <a:t>Холестерин ЛПВП</a:t>
            </a:r>
            <a:endParaRPr lang="ru-RU" sz="1400" dirty="0"/>
          </a:p>
          <a:p>
            <a:pPr lvl="1"/>
            <a:r>
              <a:rPr lang="ru-RU" b="1" dirty="0">
                <a:hlinkClick r:id="rId12"/>
              </a:rPr>
              <a:t>Холестерин ЛПНП</a:t>
            </a:r>
            <a:endParaRPr lang="ru-RU" sz="1400" dirty="0"/>
          </a:p>
          <a:p>
            <a:pPr lvl="1"/>
            <a:r>
              <a:rPr lang="ru-RU" b="1" dirty="0">
                <a:hlinkClick r:id="rId13"/>
              </a:rPr>
              <a:t>Триглицериды</a:t>
            </a:r>
            <a:endParaRPr lang="ru-RU" sz="1400" dirty="0"/>
          </a:p>
          <a:p>
            <a:r>
              <a:rPr lang="ru-RU" b="1" dirty="0" smtClean="0"/>
              <a:t>Углеводы                                                                        Неорганические </a:t>
            </a:r>
            <a:r>
              <a:rPr lang="ru-RU" b="1" dirty="0"/>
              <a:t>вещества и витамины</a:t>
            </a:r>
            <a:endParaRPr lang="ru-RU" dirty="0"/>
          </a:p>
          <a:p>
            <a:pPr lvl="1"/>
            <a:r>
              <a:rPr lang="ru-RU" b="1" dirty="0" smtClean="0">
                <a:hlinkClick r:id="rId14"/>
              </a:rPr>
              <a:t>Глюкоза</a:t>
            </a:r>
            <a:r>
              <a:rPr lang="ru-RU" b="1" dirty="0" smtClean="0"/>
              <a:t>                                                                                   </a:t>
            </a:r>
            <a:r>
              <a:rPr lang="ru-RU" b="1" dirty="0">
                <a:hlinkClick r:id="rId15"/>
              </a:rPr>
              <a:t>Железо</a:t>
            </a:r>
            <a:endParaRPr lang="ru-RU" dirty="0"/>
          </a:p>
          <a:p>
            <a:pPr lvl="1"/>
            <a:r>
              <a:rPr lang="ru-RU" b="1" dirty="0" smtClean="0">
                <a:hlinkClick r:id="rId16"/>
              </a:rPr>
              <a:t> </a:t>
            </a:r>
            <a:r>
              <a:rPr lang="ru-RU" b="1" dirty="0" smtClean="0">
                <a:hlinkClick r:id="rId5"/>
              </a:rPr>
              <a:t>Креатинин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</a:t>
            </a:r>
            <a:r>
              <a:rPr lang="ru-RU" b="1" dirty="0" smtClean="0">
                <a:hlinkClick r:id="rId16"/>
              </a:rPr>
              <a:t>Калий</a:t>
            </a:r>
            <a:endParaRPr lang="ru-RU" dirty="0"/>
          </a:p>
          <a:p>
            <a:pPr lvl="1"/>
            <a:r>
              <a:rPr lang="ru-RU" b="1" dirty="0" smtClean="0">
                <a:hlinkClick r:id="rId9"/>
              </a:rPr>
              <a:t>Мочевина</a:t>
            </a:r>
            <a:r>
              <a:rPr lang="ru-RU" b="1" dirty="0" smtClean="0"/>
              <a:t>                                                                               </a:t>
            </a:r>
            <a:r>
              <a:rPr lang="ru-RU" b="1" dirty="0" smtClean="0">
                <a:hlinkClick r:id="rId17"/>
              </a:rPr>
              <a:t>Кальций</a:t>
            </a:r>
            <a:r>
              <a:rPr lang="ru-RU" b="1" dirty="0" smtClean="0"/>
              <a:t>                                                                                                                 </a:t>
            </a:r>
            <a:r>
              <a:rPr lang="ru-RU" b="1" dirty="0">
                <a:hlinkClick r:id="rId7"/>
              </a:rPr>
              <a:t>Мочевая </a:t>
            </a:r>
            <a:r>
              <a:rPr lang="ru-RU" b="1" dirty="0" smtClean="0">
                <a:hlinkClick r:id="rId7"/>
              </a:rPr>
              <a:t>кислота</a:t>
            </a:r>
            <a:r>
              <a:rPr lang="ru-RU" b="1" dirty="0" smtClean="0"/>
              <a:t>                                                                  </a:t>
            </a:r>
            <a:r>
              <a:rPr lang="ru-RU" b="1" dirty="0" smtClean="0">
                <a:hlinkClick r:id="rId18"/>
              </a:rPr>
              <a:t>Фосфор</a:t>
            </a:r>
            <a:endParaRPr lang="ru-RU" dirty="0"/>
          </a:p>
          <a:p>
            <a:pPr lvl="1"/>
            <a:r>
              <a:rPr lang="ru-RU" b="1" dirty="0" smtClean="0"/>
              <a:t>                                                                                                   </a:t>
            </a:r>
            <a:r>
              <a:rPr lang="ru-RU" b="1" dirty="0">
                <a:hlinkClick r:id="rId19"/>
              </a:rPr>
              <a:t>Витамин В</a:t>
            </a:r>
            <a:r>
              <a:rPr lang="ru-RU" b="1" baseline="-25000" dirty="0">
                <a:hlinkClick r:id="rId19"/>
              </a:rPr>
              <a:t>12</a:t>
            </a:r>
            <a:endParaRPr lang="ru-RU" dirty="0"/>
          </a:p>
          <a:p>
            <a:pPr lvl="1"/>
            <a:r>
              <a:rPr lang="ru-RU" b="1" dirty="0" smtClean="0"/>
              <a:t>                                                                                                   </a:t>
            </a:r>
            <a:r>
              <a:rPr lang="ru-RU" b="1" dirty="0" smtClean="0">
                <a:hlinkClick r:id="rId20"/>
              </a:rPr>
              <a:t>Фолиевая кислота</a:t>
            </a:r>
            <a:endParaRPr lang="ru-RU" dirty="0"/>
          </a:p>
          <a:p>
            <a:pPr lvl="1"/>
            <a:r>
              <a:rPr lang="ru-RU" sz="1400" b="1" dirty="0" smtClean="0"/>
              <a:t>                                                                                   </a:t>
            </a:r>
            <a:endParaRPr lang="ru-RU" sz="1400" dirty="0"/>
          </a:p>
          <a:p>
            <a:pPr lvl="1"/>
            <a:endParaRPr lang="ru-RU" sz="1400" dirty="0"/>
          </a:p>
          <a:p>
            <a:r>
              <a:rPr lang="ru-RU" b="1" dirty="0"/>
              <a:t> </a:t>
            </a:r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10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2838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146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391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Ирина</cp:lastModifiedBy>
  <cp:revision>32</cp:revision>
  <dcterms:created xsi:type="dcterms:W3CDTF">2018-03-24T17:24:36Z</dcterms:created>
  <dcterms:modified xsi:type="dcterms:W3CDTF">2020-03-17T07:49:22Z</dcterms:modified>
</cp:coreProperties>
</file>